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5935-CED7-4D1A-92ED-C992DAB013E9}" type="datetimeFigureOut">
              <a:rPr lang="ar-IQ" smtClean="0"/>
              <a:t>11/09/1441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ACAC029-57FC-4A11-94FA-4FE244B2F02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5935-CED7-4D1A-92ED-C992DAB013E9}" type="datetimeFigureOut">
              <a:rPr lang="ar-IQ" smtClean="0"/>
              <a:t>11/09/1441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C029-57FC-4A11-94FA-4FE244B2F02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5935-CED7-4D1A-92ED-C992DAB013E9}" type="datetimeFigureOut">
              <a:rPr lang="ar-IQ" smtClean="0"/>
              <a:t>11/09/1441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C029-57FC-4A11-94FA-4FE244B2F02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5935-CED7-4D1A-92ED-C992DAB013E9}" type="datetimeFigureOut">
              <a:rPr lang="ar-IQ" smtClean="0"/>
              <a:t>11/09/1441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ACAC029-57FC-4A11-94FA-4FE244B2F02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5935-CED7-4D1A-92ED-C992DAB013E9}" type="datetimeFigureOut">
              <a:rPr lang="ar-IQ" smtClean="0"/>
              <a:t>11/09/1441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C029-57FC-4A11-94FA-4FE244B2F022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5935-CED7-4D1A-92ED-C992DAB013E9}" type="datetimeFigureOut">
              <a:rPr lang="ar-IQ" smtClean="0"/>
              <a:t>11/09/1441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C029-57FC-4A11-94FA-4FE244B2F02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5935-CED7-4D1A-92ED-C992DAB013E9}" type="datetimeFigureOut">
              <a:rPr lang="ar-IQ" smtClean="0"/>
              <a:t>11/09/1441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ACAC029-57FC-4A11-94FA-4FE244B2F022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5935-CED7-4D1A-92ED-C992DAB013E9}" type="datetimeFigureOut">
              <a:rPr lang="ar-IQ" smtClean="0"/>
              <a:t>11/09/1441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C029-57FC-4A11-94FA-4FE244B2F02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5935-CED7-4D1A-92ED-C992DAB013E9}" type="datetimeFigureOut">
              <a:rPr lang="ar-IQ" smtClean="0"/>
              <a:t>11/09/1441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C029-57FC-4A11-94FA-4FE244B2F02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5935-CED7-4D1A-92ED-C992DAB013E9}" type="datetimeFigureOut">
              <a:rPr lang="ar-IQ" smtClean="0"/>
              <a:t>11/09/1441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C029-57FC-4A11-94FA-4FE244B2F02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5935-CED7-4D1A-92ED-C992DAB013E9}" type="datetimeFigureOut">
              <a:rPr lang="ar-IQ" smtClean="0"/>
              <a:t>11/09/1441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C029-57FC-4A11-94FA-4FE244B2F022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A095935-CED7-4D1A-92ED-C992DAB013E9}" type="datetimeFigureOut">
              <a:rPr lang="ar-IQ" smtClean="0"/>
              <a:t>11/09/1441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ACAC029-57FC-4A11-94FA-4FE244B2F022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8928992" cy="2088232"/>
          </a:xfrm>
        </p:spPr>
        <p:txBody>
          <a:bodyPr anchor="ctr">
            <a:noAutofit/>
          </a:bodyPr>
          <a:lstStyle/>
          <a:p>
            <a:pPr marL="182880" indent="0" algn="ctr">
              <a:buNone/>
            </a:pPr>
            <a:r>
              <a:rPr lang="ar-IQ" sz="3600" dirty="0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(A) Arslan Wessam B" pitchFamily="66" charset="-78"/>
                <a:cs typeface="(A) Arslan Wessam B" pitchFamily="66" charset="-78"/>
              </a:rPr>
              <a:t>وزارة التعليم العلي والبحث العالي</a:t>
            </a:r>
            <a:br>
              <a:rPr lang="ar-IQ" sz="3600" dirty="0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(A) Arslan Wessam B" pitchFamily="66" charset="-78"/>
                <a:cs typeface="(A) Arslan Wessam B" pitchFamily="66" charset="-78"/>
              </a:rPr>
            </a:br>
            <a:r>
              <a:rPr lang="ar-IQ" sz="3600" dirty="0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(A) Arslan Wessam B" pitchFamily="66" charset="-78"/>
                <a:cs typeface="(A) Arslan Wessam B" pitchFamily="66" charset="-78"/>
              </a:rPr>
              <a:t>جامعة البصرة – كلية الآداب</a:t>
            </a:r>
            <a:br>
              <a:rPr lang="ar-IQ" sz="3600" dirty="0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(A) Arslan Wessam B" pitchFamily="66" charset="-78"/>
                <a:cs typeface="(A) Arslan Wessam B" pitchFamily="66" charset="-78"/>
              </a:rPr>
            </a:br>
            <a:r>
              <a:rPr lang="ar-IQ" sz="3600" dirty="0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(A) Arslan Wessam B" pitchFamily="66" charset="-78"/>
                <a:cs typeface="(A) Arslan Wessam B" pitchFamily="66" charset="-78"/>
              </a:rPr>
              <a:t>قسم اللغة العربية </a:t>
            </a:r>
            <a:br>
              <a:rPr lang="ar-IQ" sz="3600" dirty="0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(A) Arslan Wessam B" pitchFamily="66" charset="-78"/>
                <a:cs typeface="(A) Arslan Wessam B" pitchFamily="66" charset="-78"/>
              </a:rPr>
            </a:br>
            <a:r>
              <a:rPr lang="ar-IQ" sz="3600" dirty="0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(A) Arslan Wessam B" pitchFamily="66" charset="-78"/>
                <a:cs typeface="(A) Arslan Wessam B" pitchFamily="66" charset="-78"/>
              </a:rPr>
              <a:t>المرحلة الرابعة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03648" y="2924944"/>
            <a:ext cx="6400800" cy="1752600"/>
          </a:xfrm>
        </p:spPr>
        <p:txBody>
          <a:bodyPr anchor="ctr">
            <a:normAutofit/>
          </a:bodyPr>
          <a:lstStyle/>
          <a:p>
            <a:pPr algn="ctr"/>
            <a:r>
              <a:rPr lang="ar-IQ" sz="40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  <a:latin typeface="(AH) Manal High" pitchFamily="2" charset="-78"/>
                <a:cs typeface="(AH) Manal High" pitchFamily="2" charset="-78"/>
              </a:rPr>
              <a:t>العدد </a:t>
            </a:r>
          </a:p>
          <a:p>
            <a:pPr algn="ctr"/>
            <a:r>
              <a:rPr lang="ar-IQ" sz="40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  <a:latin typeface="(AH) Manal High" pitchFamily="2" charset="-78"/>
                <a:cs typeface="(AH) Manal High" pitchFamily="2" charset="-78"/>
              </a:rPr>
              <a:t>المحاضرة الأولى</a:t>
            </a:r>
            <a:endParaRPr lang="ar-IQ" sz="40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  <a:latin typeface="(AH) Manal High" pitchFamily="2" charset="-78"/>
              <a:cs typeface="(AH) Manal High" pitchFamily="2" charset="-78"/>
            </a:endParaRPr>
          </a:p>
        </p:txBody>
      </p:sp>
      <p:pic>
        <p:nvPicPr>
          <p:cNvPr id="4" name="صورة 3" descr="C:\Users\lenovo\Desktop\mai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728192" cy="16573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صورة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88640"/>
            <a:ext cx="1759074" cy="1752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مستطيل ذو زوايا قطرية مستديرة 6"/>
          <p:cNvSpPr/>
          <p:nvPr/>
        </p:nvSpPr>
        <p:spPr>
          <a:xfrm>
            <a:off x="1979712" y="5070783"/>
            <a:ext cx="6768752" cy="1296144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800" b="1" dirty="0" err="1" smtClean="0">
                <a:cs typeface="PT Bold Mirror" pitchFamily="2" charset="-78"/>
              </a:rPr>
              <a:t>أ.م.د</a:t>
            </a:r>
            <a:r>
              <a:rPr lang="ar-IQ" sz="2800" b="1" dirty="0" smtClean="0">
                <a:cs typeface="PT Bold Mirror" pitchFamily="2" charset="-78"/>
              </a:rPr>
              <a:t>. جاسم صادق غالب </a:t>
            </a:r>
            <a:endParaRPr lang="ar-IQ" sz="2800" b="1" dirty="0">
              <a:cs typeface="PT Bold Mirro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40015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784976" cy="2016224"/>
          </a:xfrm>
          <a:prstGeom prst="flowChartAlternateProcess">
            <a:avLst/>
          </a:prstGeom>
          <a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CrisscrossEtching/>
                      </a14:imgEffect>
                      <a14:imgEffect>
                        <a14:brightnessContrast contrast="4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/>
          <a:lstStyle/>
          <a:p>
            <a:pPr marL="182880" indent="0" algn="ctr">
              <a:spcAft>
                <a:spcPts val="0"/>
              </a:spcAft>
              <a:buNone/>
            </a:pPr>
            <a:r>
              <a:rPr lang="ar-SA" sz="24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Simple Bold Jut Out"/>
              </a:rPr>
              <a:t>حكم </a:t>
            </a:r>
            <a:r>
              <a:rPr lang="ar-SA" sz="24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Simple Bold Jut Out"/>
              </a:rPr>
              <a:t>الأعداد من ثلاثة إلى عشرة باعتبار التذكير ، والتأنيث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</a:br>
            <a:r>
              <a:rPr lang="ar-SA" sz="3200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FF0000"/>
                </a:solidFill>
                <a:latin typeface="Times New Roman"/>
                <a:ea typeface="Times New Roman"/>
                <a:cs typeface="Traditional Arabic"/>
              </a:rPr>
              <a:t>وحكم تمييزها </a:t>
            </a:r>
            <a:r>
              <a:rPr lang="en-US" sz="2000" dirty="0">
                <a:latin typeface="Times New Roman"/>
                <a:ea typeface="Times New Roman"/>
              </a:rPr>
              <a:t/>
            </a:r>
            <a:br>
              <a:rPr lang="en-US" sz="2000" dirty="0">
                <a:latin typeface="Times New Roman"/>
                <a:ea typeface="Times New Roman"/>
              </a:rPr>
            </a:br>
            <a:r>
              <a:rPr lang="ar-SA" sz="2800" dirty="0" smtClean="0">
                <a:solidFill>
                  <a:srgbClr val="943634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Arial"/>
              </a:rPr>
              <a:t>ثَـلاَثَةٌ </a:t>
            </a:r>
            <a:r>
              <a:rPr lang="ar-SA" sz="2800" dirty="0">
                <a:solidFill>
                  <a:srgbClr val="943634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Arial"/>
              </a:rPr>
              <a:t>بِالتَّـاءِ قُـلْ </a:t>
            </a:r>
            <a:r>
              <a:rPr lang="ar-SA" sz="2800" dirty="0" err="1">
                <a:solidFill>
                  <a:srgbClr val="943634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Arial"/>
              </a:rPr>
              <a:t>لِلْعَشَرَهْ</a:t>
            </a:r>
            <a:r>
              <a:rPr lang="ar-SA" sz="2800" dirty="0">
                <a:solidFill>
                  <a:srgbClr val="943634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Arial"/>
              </a:rPr>
              <a:t>             </a:t>
            </a:r>
            <a:r>
              <a:rPr lang="ar-SA" sz="2800" dirty="0" err="1">
                <a:solidFill>
                  <a:srgbClr val="943634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Arial"/>
              </a:rPr>
              <a:t>فى</a:t>
            </a:r>
            <a:r>
              <a:rPr lang="ar-SA" sz="2800" dirty="0">
                <a:solidFill>
                  <a:srgbClr val="943634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Arial"/>
              </a:rPr>
              <a:t> عَـدَّ مَـا آحَادُهُ  مُذَكَّرَهْ</a:t>
            </a:r>
            <a:r>
              <a:rPr lang="en-US" sz="1800" dirty="0">
                <a:latin typeface="Times New Roman"/>
                <a:ea typeface="Times New Roman"/>
              </a:rPr>
              <a:t/>
            </a:r>
            <a:br>
              <a:rPr lang="en-US" sz="1800" dirty="0">
                <a:latin typeface="Times New Roman"/>
                <a:ea typeface="Times New Roman"/>
              </a:rPr>
            </a:br>
            <a:r>
              <a:rPr lang="ar-SA" sz="2800" dirty="0" err="1">
                <a:solidFill>
                  <a:srgbClr val="943634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Arial"/>
              </a:rPr>
              <a:t>فى</a:t>
            </a:r>
            <a:r>
              <a:rPr lang="ar-SA" sz="2800" dirty="0">
                <a:solidFill>
                  <a:srgbClr val="943634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Arial"/>
              </a:rPr>
              <a:t> الضَّـدَّ جَرَّدْ وَالْمُمَيَّزَ اجْرُرِ          جَمْعـاً بِلَفْـظِ قِلَّةٍ </a:t>
            </a:r>
            <a:r>
              <a:rPr lang="ar-SA" sz="2800" dirty="0" err="1">
                <a:solidFill>
                  <a:srgbClr val="943634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Arial"/>
              </a:rPr>
              <a:t>فى</a:t>
            </a:r>
            <a:r>
              <a:rPr lang="ar-SA" sz="2800" dirty="0">
                <a:solidFill>
                  <a:srgbClr val="943634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Arial"/>
              </a:rPr>
              <a:t> الأَكْثَرِ</a:t>
            </a:r>
            <a:endParaRPr lang="ar-IQ" sz="7200" dirty="0"/>
          </a:p>
        </p:txBody>
      </p:sp>
      <p:sp>
        <p:nvSpPr>
          <p:cNvPr id="2" name="عنوان فرعي 1"/>
          <p:cNvSpPr>
            <a:spLocks noGrp="1"/>
          </p:cNvSpPr>
          <p:nvPr>
            <p:ph type="subTitle" idx="1"/>
          </p:nvPr>
        </p:nvSpPr>
        <p:spPr>
          <a:xfrm>
            <a:off x="179512" y="2276872"/>
            <a:ext cx="8784976" cy="4248472"/>
          </a:xfrm>
        </p:spPr>
        <p:txBody>
          <a:bodyPr anchor="t">
            <a:normAutofit/>
          </a:bodyPr>
          <a:lstStyle/>
          <a:p>
            <a:pPr algn="r">
              <a:spcAft>
                <a:spcPts val="0"/>
              </a:spcAft>
            </a:pPr>
            <a:r>
              <a:rPr lang="ar-SA" sz="2800" dirty="0" smtClean="0">
                <a:latin typeface="Times New Roman"/>
                <a:ea typeface="Times New Roman"/>
                <a:cs typeface="Traditional Arabic"/>
              </a:rPr>
              <a:t> </a:t>
            </a:r>
            <a:r>
              <a:rPr lang="ar-SA" sz="2800" b="1" dirty="0" smtClean="0">
                <a:solidFill>
                  <a:srgbClr val="E36C0A"/>
                </a:solidFill>
                <a:latin typeface="Times New Roman"/>
                <a:ea typeface="Times New Roman"/>
                <a:cs typeface="Arial"/>
              </a:rPr>
              <a:t>سؤال </a:t>
            </a:r>
            <a:r>
              <a:rPr lang="ar-SA" sz="2800" b="1" dirty="0">
                <a:solidFill>
                  <a:srgbClr val="E36C0A"/>
                </a:solidFill>
                <a:latin typeface="Times New Roman"/>
                <a:ea typeface="Times New Roman"/>
                <a:cs typeface="Arial"/>
              </a:rPr>
              <a:t>: ما حكم الأعداد من ثلاثة إلى عشرة ؟ وما حكم تمييزها ؟</a:t>
            </a:r>
            <a:endParaRPr lang="en-US" sz="1800" dirty="0">
              <a:latin typeface="Times New Roman"/>
              <a:ea typeface="Times New Roman"/>
            </a:endParaRPr>
          </a:p>
          <a:p>
            <a:pPr algn="justLow">
              <a:spcAft>
                <a:spcPts val="0"/>
              </a:spcAft>
            </a:pPr>
            <a:r>
              <a:rPr lang="ar-SA" sz="2800" dirty="0">
                <a:solidFill>
                  <a:srgbClr val="E36C0A"/>
                </a:solidFill>
                <a:latin typeface="Times New Roman"/>
                <a:ea typeface="Times New Roman"/>
                <a:cs typeface="Simple Bold Jut Out"/>
              </a:rPr>
              <a:t>الجواب :</a:t>
            </a:r>
            <a:r>
              <a:rPr lang="ar-SA" sz="2800" dirty="0">
                <a:latin typeface="Times New Roman"/>
                <a:ea typeface="Times New Roman"/>
                <a:cs typeface="Traditional Arabic"/>
              </a:rPr>
              <a:t> </a:t>
            </a:r>
            <a:r>
              <a:rPr lang="ar-SA" sz="2800" dirty="0">
                <a:latin typeface="Times New Roman"/>
                <a:ea typeface="Times New Roman"/>
                <a:cs typeface="Arial"/>
              </a:rPr>
              <a:t>الأعداد من 3-10 تخالف المعدود بها ، فإن كان المعدود بها مُذَكَّراً أَدْخَلْتَ ( التاء ) على العدد دلالة على التأنيث ، وإن كان المعدود بها مُؤَنَّثاً حذفتَ (التاء ) دلالة على التذكير ، نحو: رأيت ثلاثةَ طلابٍ وثلاثَ طالباتٍ . عندي خمسةُ رجالٍ وخمسُ نساءٍ ، اشتريت عشرةَ كُتُبٍ وعشرَ ساعاتٍ .</a:t>
            </a:r>
            <a:endParaRPr lang="en-US" sz="2800" dirty="0">
              <a:latin typeface="Times New Roman"/>
              <a:ea typeface="Times New Roman"/>
            </a:endParaRPr>
          </a:p>
          <a:p>
            <a:pPr algn="justLow">
              <a:spcAft>
                <a:spcPts val="0"/>
              </a:spcAft>
            </a:pPr>
            <a:r>
              <a:rPr lang="ar-SA" sz="28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Arial"/>
              </a:rPr>
              <a:t>أما المعدود بها </a:t>
            </a:r>
            <a:r>
              <a:rPr lang="ar-SA" sz="2800" dirty="0">
                <a:latin typeface="Times New Roman"/>
                <a:ea typeface="Times New Roman"/>
                <a:cs typeface="Arial"/>
              </a:rPr>
              <a:t>، وهو التمييز </a:t>
            </a:r>
            <a:r>
              <a:rPr lang="ar-SA" sz="2800" b="1" dirty="0">
                <a:latin typeface="Times New Roman"/>
                <a:ea typeface="Times New Roman"/>
                <a:cs typeface="Arial"/>
              </a:rPr>
              <a:t>فيكون جمعَ قِلَّةٍ مجروراً بالإضافة</a:t>
            </a:r>
            <a:r>
              <a:rPr lang="ar-SA" sz="2800" dirty="0">
                <a:latin typeface="Times New Roman"/>
                <a:ea typeface="Times New Roman"/>
                <a:cs typeface="Arial"/>
              </a:rPr>
              <a:t> ، نحو : الصيفُ ثلاثة أَشْهُرٍ ، في المسجدِ أربعة أَعْمِدَة </a:t>
            </a:r>
            <a:r>
              <a:rPr lang="ar-SA" sz="2800" b="1" dirty="0">
                <a:latin typeface="Times New Roman"/>
                <a:ea typeface="Times New Roman"/>
                <a:cs typeface="Arial"/>
              </a:rPr>
              <a:t>. </a:t>
            </a:r>
            <a:endParaRPr lang="en-US" sz="2800" dirty="0">
              <a:latin typeface="Times New Roman"/>
              <a:ea typeface="Times New Roman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3934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>
          <a:xfrm>
            <a:off x="179512" y="188640"/>
            <a:ext cx="871296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ar-IQ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ar-IQ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وأوزان جمع القِلَّة أربعة ، هي :</a:t>
            </a:r>
          </a:p>
          <a:p>
            <a:pPr algn="just"/>
            <a:endParaRPr lang="ar-IQ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ar-IQ" sz="32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أَفْعِلَةٌ</a:t>
            </a:r>
            <a:r>
              <a:rPr lang="ar-IQ" sz="3200" dirty="0" smtClean="0">
                <a:latin typeface="Arial" pitchFamily="34" charset="0"/>
                <a:cs typeface="Arial" pitchFamily="34" charset="0"/>
              </a:rPr>
              <a:t> ، و</a:t>
            </a:r>
            <a:r>
              <a:rPr lang="ar-IQ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أَفْعُلٌ</a:t>
            </a:r>
            <a:r>
              <a:rPr lang="ar-IQ" sz="3200" dirty="0" smtClean="0">
                <a:latin typeface="Arial" pitchFamily="34" charset="0"/>
                <a:cs typeface="Arial" pitchFamily="34" charset="0"/>
              </a:rPr>
              <a:t> ، و</a:t>
            </a:r>
            <a:r>
              <a:rPr lang="ar-IQ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فِعْلَةٌ</a:t>
            </a:r>
            <a:r>
              <a:rPr lang="ar-IQ" sz="3200" dirty="0" smtClean="0">
                <a:latin typeface="Arial" pitchFamily="34" charset="0"/>
                <a:cs typeface="Arial" pitchFamily="34" charset="0"/>
              </a:rPr>
              <a:t> ، و</a:t>
            </a:r>
            <a:r>
              <a:rPr lang="ar-IQ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أَفْعَالٌ</a:t>
            </a:r>
            <a:r>
              <a:rPr lang="ar-IQ" sz="3200" dirty="0" smtClean="0">
                <a:latin typeface="Arial" pitchFamily="34" charset="0"/>
                <a:cs typeface="Arial" pitchFamily="34" charset="0"/>
              </a:rPr>
              <a:t> . فإن كان للمعدود جمع قِلَّة ، وكَثرة فالأكثر إضافة العدد إلى جمع القِلَّة ، كما في الأمثلة السابقة ، ويقلُّ قولك : الصيف ثلاثة شُهُورٍ . ومنه قوله تعالى :(والمطلقات يتربصن بأنفسهن ثلاثة قروء) فأُضيفت ( ثلاثة ) إلى جمع الكثرة مع وجود جمع القِلَّة ،وهو ( أَقْرَاء ) واسْتُعْمِلَ جمع الكثرة في الآية السابقة ؛لأن جمع القِلّة ( أقراء ) قليل الاستعمال.  فإن لم يكن للمعدود إلا جمع كثرة تعيَّن إضافته إليه ، نحو : ثلاثة رجالٍ ، ونحو: أربعة كُتُبٍ .</a:t>
            </a:r>
          </a:p>
          <a:p>
            <a:pPr algn="just"/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20744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 fontScale="90000"/>
          </a:bodyPr>
          <a:lstStyle/>
          <a:p>
            <a:pPr algn="r"/>
            <a:r>
              <a:rPr lang="ar-IQ" b="1" dirty="0" smtClean="0">
                <a:solidFill>
                  <a:srgbClr val="E36C0A"/>
                </a:solidFill>
                <a:latin typeface="Times New Roman"/>
                <a:ea typeface="Times New Roman"/>
                <a:cs typeface="Arial"/>
              </a:rPr>
              <a:t/>
            </a:r>
            <a:br>
              <a:rPr lang="ar-IQ" b="1" dirty="0" smtClean="0">
                <a:solidFill>
                  <a:srgbClr val="E36C0A"/>
                </a:solidFill>
                <a:latin typeface="Times New Roman"/>
                <a:ea typeface="Times New Roman"/>
                <a:cs typeface="Arial"/>
              </a:rPr>
            </a:br>
            <a:r>
              <a:rPr lang="ar-SA" b="1" dirty="0" smtClean="0">
                <a:solidFill>
                  <a:srgbClr val="E36C0A"/>
                </a:solidFill>
                <a:latin typeface="Times New Roman"/>
                <a:ea typeface="Times New Roman"/>
                <a:cs typeface="Arial"/>
              </a:rPr>
              <a:t>سؤال </a:t>
            </a:r>
            <a:r>
              <a:rPr lang="ar-SA" b="1" dirty="0">
                <a:solidFill>
                  <a:srgbClr val="E36C0A"/>
                </a:solidFill>
                <a:latin typeface="Times New Roman"/>
                <a:ea typeface="Times New Roman"/>
                <a:cs typeface="Arial"/>
              </a:rPr>
              <a:t>:ما الذي يُفهَم من قوله : " ما آحادُه مذكَّره : ؟</a:t>
            </a:r>
            <a:r>
              <a:rPr lang="en-US" sz="2400" dirty="0">
                <a:latin typeface="Times New Roman"/>
                <a:ea typeface="Times New Roman"/>
              </a:rPr>
              <a:t/>
            </a:r>
            <a:br>
              <a:rPr lang="en-US" sz="2400" dirty="0">
                <a:latin typeface="Times New Roman"/>
                <a:ea typeface="Times New Roman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3600" dirty="0" smtClean="0">
                <a:solidFill>
                  <a:srgbClr val="E36C0A"/>
                </a:solidFill>
                <a:latin typeface="Times New Roman"/>
                <a:ea typeface="Times New Roman"/>
                <a:cs typeface="Simple Bold Jut Out"/>
              </a:rPr>
              <a:t>الجواب </a:t>
            </a:r>
            <a:r>
              <a:rPr lang="ar-SA" sz="3600" dirty="0">
                <a:solidFill>
                  <a:srgbClr val="E36C0A"/>
                </a:solidFill>
                <a:latin typeface="Times New Roman"/>
                <a:ea typeface="Times New Roman"/>
                <a:cs typeface="Simple Bold Jut Out"/>
              </a:rPr>
              <a:t>:</a:t>
            </a:r>
            <a:r>
              <a:rPr lang="ar-SA" sz="3600" dirty="0">
                <a:latin typeface="Times New Roman"/>
                <a:ea typeface="Times New Roman"/>
                <a:cs typeface="Traditional Arabic"/>
              </a:rPr>
              <a:t> </a:t>
            </a:r>
            <a:r>
              <a:rPr lang="ar-SA" dirty="0">
                <a:latin typeface="Times New Roman"/>
                <a:ea typeface="Times New Roman"/>
                <a:cs typeface="Arial"/>
              </a:rPr>
              <a:t>يفهم أنَّ الْمُعْتَبَرَ تذكير الواحد وتأنيثه ، لا تذكير الجمع وتأنيثه ؛ فتقول : ثلاث حقائب ، وأربعة فنادق ، وذلك لأنّ المفرد في المثال الأول مؤنث ، وهو  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justLow">
              <a:buNone/>
            </a:pPr>
            <a:r>
              <a:rPr lang="ar-SA" dirty="0">
                <a:latin typeface="Times New Roman"/>
                <a:ea typeface="Times New Roman"/>
                <a:cs typeface="Arial"/>
              </a:rPr>
              <a:t>( حقيبة ) وفي الثاني المفرد مذكّر ، وهو ( فُنْدُق ) ومنه قوله تعالى </a:t>
            </a:r>
            <a:r>
              <a:rPr lang="ar-SA" dirty="0" smtClean="0">
                <a:latin typeface="Times New Roman"/>
                <a:ea typeface="Times New Roman"/>
                <a:cs typeface="Arial"/>
              </a:rPr>
              <a:t>:</a:t>
            </a:r>
            <a:r>
              <a:rPr lang="ar-IQ" dirty="0" smtClean="0">
                <a:latin typeface="Times New Roman"/>
                <a:ea typeface="Times New Roman"/>
                <a:cs typeface="Arial"/>
              </a:rPr>
              <a:t>(سخرها عليهم سبع ليالٍ وثمانية أيامٍ حسوماً )</a:t>
            </a:r>
            <a:r>
              <a:rPr lang="ar-SA" dirty="0" smtClean="0">
                <a:latin typeface="Times New Roman"/>
                <a:ea typeface="Times New Roman"/>
                <a:cs typeface="Arial"/>
              </a:rPr>
              <a:t>  فسبع </a:t>
            </a:r>
            <a:r>
              <a:rPr lang="ar-SA" dirty="0">
                <a:latin typeface="Times New Roman"/>
                <a:ea typeface="Times New Roman"/>
                <a:cs typeface="Arial"/>
              </a:rPr>
              <a:t>: مذكَّر ، وثمانية : مؤنَّث ؛ ذلك لأن مفرد ليالٍ : ليلة ، ومفرد أيَّام : يوم .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justLow">
              <a:buNone/>
            </a:pPr>
            <a:r>
              <a:rPr lang="ar-SA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justLow">
              <a:buNone/>
            </a:pPr>
            <a:r>
              <a:rPr lang="ar-SA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Arial"/>
              </a:rPr>
              <a:t>إذاً فالذي يُعْتَدُّ به هو المفرد لا الجمع .</a:t>
            </a:r>
            <a:endParaRPr lang="en-US" sz="24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86546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ar-IQ" sz="2200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Simple Bold Jut Out"/>
              </a:rPr>
              <a:t/>
            </a:r>
            <a:br>
              <a:rPr lang="ar-IQ" sz="2200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Simple Bold Jut Out"/>
              </a:rPr>
            </a:br>
            <a:r>
              <a:rPr lang="ar-IQ" sz="2200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Simple Bold Jut Out"/>
              </a:rPr>
              <a:t/>
            </a:r>
            <a:br>
              <a:rPr lang="ar-IQ" sz="2200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Simple Bold Jut Out"/>
              </a:rPr>
            </a:br>
            <a:r>
              <a:rPr lang="ar-SA" sz="2200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Simple Bold Jut Out"/>
              </a:rPr>
              <a:t>حكم </a:t>
            </a:r>
            <a:r>
              <a:rPr lang="ar-SA" sz="2200" dirty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Simple Bold Jut Out"/>
              </a:rPr>
              <a:t>العددان مائة  ، وألف باعتبار التذكير ، والتأنيث</a:t>
            </a:r>
            <a:r>
              <a:rPr lang="en-US" sz="1800" dirty="0">
                <a:latin typeface="Times New Roman"/>
                <a:ea typeface="Times New Roman"/>
              </a:rPr>
              <a:t/>
            </a:r>
            <a:br>
              <a:rPr lang="en-US" sz="1800" dirty="0">
                <a:latin typeface="Times New Roman"/>
                <a:ea typeface="Times New Roman"/>
              </a:rPr>
            </a:br>
            <a:r>
              <a:rPr lang="ar-SA" sz="2200" dirty="0">
                <a:solidFill>
                  <a:srgbClr val="FF0000"/>
                </a:solidFill>
                <a:latin typeface="Times New Roman"/>
                <a:ea typeface="Times New Roman"/>
                <a:cs typeface="Simple Bold Jut Out"/>
              </a:rPr>
              <a:t>وحكم تمييزها </a:t>
            </a:r>
            <a:r>
              <a:rPr lang="en-US" sz="1800" dirty="0">
                <a:latin typeface="Times New Roman"/>
                <a:ea typeface="Times New Roman"/>
              </a:rPr>
              <a:t/>
            </a:r>
            <a:br>
              <a:rPr lang="en-US" sz="1800" dirty="0">
                <a:latin typeface="Times New Roman"/>
                <a:ea typeface="Times New Roman"/>
              </a:rPr>
            </a:br>
            <a:r>
              <a:rPr lang="ar-SA" sz="3100" b="1" dirty="0" smtClean="0">
                <a:solidFill>
                  <a:srgbClr val="943634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Arial"/>
              </a:rPr>
              <a:t>وَمِـائَةً </a:t>
            </a:r>
            <a:r>
              <a:rPr lang="ar-SA" sz="3100" b="1" dirty="0">
                <a:solidFill>
                  <a:srgbClr val="943634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Arial"/>
              </a:rPr>
              <a:t>وَالأَلْفَ لِلْفَـرْدِ أَضِفْ          وَمِـائَةٌ بِالْجَمْعِ نَزْراً قَدْ رُدِفْ</a:t>
            </a:r>
            <a:r>
              <a:rPr lang="en-US" sz="1800" dirty="0">
                <a:latin typeface="Times New Roman"/>
                <a:ea typeface="Times New Roman"/>
              </a:rPr>
              <a:t/>
            </a:r>
            <a:br>
              <a:rPr lang="en-US" sz="1800" dirty="0">
                <a:latin typeface="Times New Roman"/>
                <a:ea typeface="Times New Roman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SA" sz="3600" dirty="0">
                <a:latin typeface="Times New Roman"/>
                <a:ea typeface="Times New Roman"/>
                <a:cs typeface="Traditional Arabic"/>
              </a:rPr>
              <a:t> </a:t>
            </a:r>
            <a:r>
              <a:rPr lang="ar-SA" dirty="0" smtClean="0">
                <a:solidFill>
                  <a:srgbClr val="943634"/>
                </a:solidFill>
                <a:latin typeface="Arial"/>
                <a:ea typeface="Times New Roman"/>
                <a:cs typeface="PT Bold Broken"/>
              </a:rPr>
              <a:t>العددان </a:t>
            </a:r>
            <a:r>
              <a:rPr lang="ar-SA" dirty="0">
                <a:solidFill>
                  <a:srgbClr val="943634"/>
                </a:solidFill>
                <a:latin typeface="Arial"/>
                <a:ea typeface="Times New Roman"/>
                <a:cs typeface="PT Bold Broken"/>
              </a:rPr>
              <a:t>مائة ، وألف</a:t>
            </a:r>
            <a:r>
              <a:rPr lang="ar-SA" dirty="0">
                <a:latin typeface="Times New Roman"/>
                <a:ea typeface="Times New Roman"/>
                <a:cs typeface="Arial"/>
              </a:rPr>
              <a:t> يبقيان على لفظهما ، لا يتغيران مع المعدود بهما سواء كان مذكراً ، أم مؤنثاً ؛ تقول : في الفصلِ مائةُ طالبٍ ومائةُ طالبةٍ .  وتقول : وَصَلَ مكةَ ألفُ حاجًّ وألفُ حَاجَّةٍ .  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ar-SA" dirty="0">
                <a:latin typeface="Times New Roman"/>
                <a:ea typeface="Times New Roman"/>
                <a:cs typeface="Arial"/>
              </a:rPr>
              <a:t>     </a:t>
            </a:r>
            <a:r>
              <a:rPr lang="ar-SA" dirty="0">
                <a:ln w="12256" cap="flat" cmpd="dbl" algn="ctr">
                  <a:solidFill>
                    <a:srgbClr val="D02E29"/>
                  </a:solidFill>
                  <a:prstDash val="solid"/>
                  <a:miter lim="0"/>
                </a:ln>
                <a:gradFill>
                  <a:gsLst>
                    <a:gs pos="10000">
                      <a:srgbClr val="FBF3F3"/>
                    </a:gs>
                    <a:gs pos="60000">
                      <a:srgbClr val="F3D8D8"/>
                    </a:gs>
                    <a:gs pos="100000">
                      <a:srgbClr val="E38C8A"/>
                    </a:gs>
                  </a:gsLst>
                  <a:lin ang="5400000" scaled="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  <a:ea typeface="Times New Roman"/>
                <a:cs typeface="Simple Bold Jut Out"/>
              </a:rPr>
              <a:t>أما تمييزهما</a:t>
            </a:r>
            <a:r>
              <a:rPr lang="ar-SA" dirty="0">
                <a:ln w="12256" cap="flat" cmpd="dbl" algn="ctr">
                  <a:solidFill>
                    <a:srgbClr val="D02E29"/>
                  </a:solidFill>
                  <a:prstDash val="solid"/>
                  <a:miter lim="0"/>
                </a:ln>
                <a:gradFill>
                  <a:gsLst>
                    <a:gs pos="10000">
                      <a:srgbClr val="FBF3F3"/>
                    </a:gs>
                    <a:gs pos="60000">
                      <a:srgbClr val="F3D8D8"/>
                    </a:gs>
                    <a:gs pos="100000">
                      <a:srgbClr val="E38C8A"/>
                    </a:gs>
                  </a:gsLst>
                  <a:lin ang="5400000" scaled="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 </a:t>
            </a:r>
            <a:r>
              <a:rPr lang="ar-SA" b="1" dirty="0" smtClean="0">
                <a:latin typeface="Times New Roman"/>
                <a:ea typeface="Times New Roman"/>
                <a:cs typeface="Arial"/>
              </a:rPr>
              <a:t>فهو</a:t>
            </a:r>
            <a:r>
              <a:rPr lang="ar-IQ" b="1" dirty="0" smtClean="0">
                <a:latin typeface="Times New Roman"/>
                <a:ea typeface="Times New Roman"/>
                <a:cs typeface="Arial"/>
              </a:rPr>
              <a:t> </a:t>
            </a:r>
            <a:r>
              <a:rPr lang="ar-SA" b="1" dirty="0" smtClean="0">
                <a:latin typeface="Times New Roman"/>
                <a:ea typeface="Times New Roman"/>
                <a:cs typeface="Arial"/>
              </a:rPr>
              <a:t>مفرد </a:t>
            </a:r>
            <a:r>
              <a:rPr lang="ar-SA" b="1" dirty="0">
                <a:latin typeface="Times New Roman"/>
                <a:ea typeface="Times New Roman"/>
                <a:cs typeface="Arial"/>
              </a:rPr>
              <a:t>مجرور بالإضافة </a:t>
            </a:r>
            <a:r>
              <a:rPr lang="ar-SA" dirty="0">
                <a:latin typeface="Times New Roman"/>
                <a:ea typeface="Times New Roman"/>
                <a:cs typeface="Arial"/>
              </a:rPr>
              <a:t>، كما في الأمثلة السابقة . 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ar-SA" dirty="0">
                <a:latin typeface="Times New Roman"/>
                <a:ea typeface="Times New Roman"/>
                <a:cs typeface="Arial"/>
              </a:rPr>
              <a:t>وورد إضافة ( مائة ) إلى الجمع قليلا - وهذا هو معنى قوله : " ومائة بالجمع نزراً قد رُدِفْ </a:t>
            </a:r>
            <a:endParaRPr lang="ar-IQ" dirty="0">
              <a:latin typeface="Times New Roman"/>
              <a:ea typeface="Times New Roman"/>
              <a:cs typeface="Arial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ar-SA" dirty="0" smtClean="0">
                <a:latin typeface="Times New Roman"/>
                <a:ea typeface="Times New Roman"/>
                <a:cs typeface="Arial"/>
              </a:rPr>
              <a:t> </a:t>
            </a:r>
            <a:r>
              <a:rPr lang="ar-SA" b="1" i="1" u="sng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Arial"/>
              </a:rPr>
              <a:t>والخلاصة</a:t>
            </a:r>
            <a:r>
              <a:rPr lang="ar-SA" i="1" u="sng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Arial"/>
              </a:rPr>
              <a:t> </a:t>
            </a:r>
            <a:r>
              <a:rPr lang="ar-SA" b="1" i="1" u="sng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Arial"/>
              </a:rPr>
              <a:t>:</a:t>
            </a:r>
            <a:r>
              <a:rPr lang="ar-SA" i="1" u="sng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Arial"/>
              </a:rPr>
              <a:t> أنَّ العدد المضاف على قسمين :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ar-SA" dirty="0">
                <a:latin typeface="Times New Roman"/>
                <a:ea typeface="Times New Roman"/>
                <a:cs typeface="Arial"/>
              </a:rPr>
              <a:t>1- ما لا يُضاف إلاّ إلى جمع ، وهو الأعداد من 3 إلى 10  .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ar-SA" dirty="0">
                <a:latin typeface="Times New Roman"/>
                <a:ea typeface="Times New Roman"/>
                <a:cs typeface="Arial"/>
              </a:rPr>
              <a:t>2- ما لا يُضاف إلاّ إلى مفرد ، وهو : مائة وألف ، وتثنيتهما ؛ تقول : </a:t>
            </a:r>
            <a:endParaRPr lang="en-US" sz="24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</a:pPr>
            <a:r>
              <a:rPr lang="ar-SA" dirty="0">
                <a:latin typeface="Times New Roman"/>
                <a:ea typeface="Times New Roman"/>
                <a:cs typeface="Arial"/>
              </a:rPr>
              <a:t>مائتا كتابٍ ، وألفا رَجلٍ . وأما إضافة مائة إلى الجمع فقليل .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97205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lnSpc>
                <a:spcPct val="115000"/>
              </a:lnSpc>
              <a:buNone/>
            </a:pPr>
            <a:r>
              <a:rPr lang="ar-SA" sz="35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  <a:latin typeface="Times New Roman"/>
                <a:ea typeface="Times New Roman"/>
                <a:cs typeface="Arial"/>
              </a:rPr>
              <a:t>أحكام العدد المركَّب باعتبار التذكير ، والتأنيث</a:t>
            </a:r>
            <a:endParaRPr lang="en-US" sz="35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  <a:latin typeface="Times New Roman"/>
              <a:ea typeface="Times New Roman"/>
            </a:endParaRPr>
          </a:p>
          <a:p>
            <a:pPr marL="0" indent="0" algn="ctr">
              <a:lnSpc>
                <a:spcPct val="115000"/>
              </a:lnSpc>
              <a:buNone/>
            </a:pPr>
            <a:r>
              <a:rPr lang="ar-SA" sz="35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  <a:latin typeface="Times New Roman"/>
                <a:ea typeface="Times New Roman"/>
                <a:cs typeface="Arial"/>
              </a:rPr>
              <a:t>واللغات في شِينِ عَشْرَة</a:t>
            </a:r>
            <a:endParaRPr lang="en-US" sz="35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  <a:latin typeface="Times New Roman"/>
              <a:ea typeface="Times New Roman"/>
            </a:endParaRPr>
          </a:p>
          <a:p>
            <a:pPr marL="0" indent="0" algn="ctr">
              <a:lnSpc>
                <a:spcPct val="115000"/>
              </a:lnSpc>
              <a:buNone/>
            </a:pPr>
            <a:r>
              <a:rPr lang="ar-SA" sz="2800" dirty="0">
                <a:latin typeface="Times New Roman"/>
                <a:ea typeface="Times New Roman"/>
                <a:cs typeface="Arial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ar-SA" b="1" dirty="0">
                <a:solidFill>
                  <a:srgbClr val="943634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Arial"/>
              </a:rPr>
              <a:t>  وَأَحَـدَ اذْكُـــرْ وَصِلَنْــهُ بِعَشَـــرْ </a:t>
            </a:r>
            <a:r>
              <a:rPr lang="ar-SA" b="1" dirty="0" smtClean="0">
                <a:solidFill>
                  <a:srgbClr val="943634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Arial"/>
              </a:rPr>
              <a:t>          </a:t>
            </a:r>
            <a:r>
              <a:rPr lang="ar-SA" b="1" dirty="0">
                <a:solidFill>
                  <a:srgbClr val="943634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Arial"/>
              </a:rPr>
              <a:t>مُرَكَّبــاً قَاصِـدَ مَعْــدُودٍ ذَكَـــــرْ</a:t>
            </a:r>
            <a:endParaRPr lang="en-US" sz="2000" dirty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ar-SA" b="1" dirty="0">
                <a:solidFill>
                  <a:srgbClr val="943634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Arial"/>
              </a:rPr>
              <a:t> وَقُلْ لَدَى التَّأْنِيثِ إِحْدَى عَشْرَهْ          وَالشَّينُ فِيهَا عَنْ تمَيـمٍ كَسْرَهْ</a:t>
            </a:r>
            <a:endParaRPr lang="en-US" sz="2000" dirty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ar-SA" b="1" dirty="0">
                <a:solidFill>
                  <a:srgbClr val="943634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Arial"/>
              </a:rPr>
              <a:t>وَمَـــــــــعَ غَـيْرِ أَحَـدٍ وَإِحْـدَى            </a:t>
            </a:r>
            <a:r>
              <a:rPr lang="ar-SA" b="1" dirty="0" err="1">
                <a:solidFill>
                  <a:srgbClr val="943634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Arial"/>
              </a:rPr>
              <a:t>مَامَعْهُمَا</a:t>
            </a:r>
            <a:r>
              <a:rPr lang="ar-SA" b="1" dirty="0">
                <a:solidFill>
                  <a:srgbClr val="943634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Arial"/>
              </a:rPr>
              <a:t> فَعَلْتَ فَافْعَلْ قَصْــــدَا</a:t>
            </a:r>
            <a:endParaRPr lang="en-US" sz="2000" dirty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r>
              <a:rPr lang="ar-SA" b="1" dirty="0">
                <a:solidFill>
                  <a:srgbClr val="943634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Arial"/>
              </a:rPr>
              <a:t>  وَلِثَـــــلاَثَـةٍ  وَتِسْــعَةٍ  </a:t>
            </a:r>
            <a:r>
              <a:rPr lang="ar-SA" b="1" dirty="0" err="1" smtClean="0">
                <a:solidFill>
                  <a:srgbClr val="943634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Arial"/>
              </a:rPr>
              <a:t>وَمَ</a:t>
            </a:r>
            <a:r>
              <a:rPr lang="ar-SA" b="1" dirty="0" smtClean="0">
                <a:solidFill>
                  <a:srgbClr val="943634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Arial"/>
              </a:rPr>
              <a:t>ـ</a:t>
            </a:r>
            <a:r>
              <a:rPr lang="ar-IQ" b="1" dirty="0" smtClean="0">
                <a:solidFill>
                  <a:srgbClr val="943634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Arial"/>
              </a:rPr>
              <a:t>ـ</a:t>
            </a:r>
            <a:r>
              <a:rPr lang="ar-SA" b="1" dirty="0" smtClean="0">
                <a:solidFill>
                  <a:srgbClr val="943634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Arial"/>
              </a:rPr>
              <a:t>ــا             </a:t>
            </a:r>
            <a:r>
              <a:rPr lang="ar-SA" b="1" dirty="0">
                <a:solidFill>
                  <a:srgbClr val="943634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Arial"/>
              </a:rPr>
              <a:t>بَيْنَــهُمَا إِنْ  رُكِّبَـــا مَـا قُدَّمَــا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66716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b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/>
                <a:ea typeface="Times New Roman"/>
                <a:cs typeface="Arial"/>
              </a:rPr>
              <a:t>العدد المركَّب قسمان ، هما :</a:t>
            </a:r>
            <a:r>
              <a:rPr lang="en-US" sz="2800" dirty="0">
                <a:latin typeface="Times New Roman"/>
                <a:ea typeface="Times New Roman"/>
              </a:rPr>
              <a:t/>
            </a:r>
            <a:br>
              <a:rPr lang="en-US" sz="2800" dirty="0">
                <a:latin typeface="Times New Roman"/>
                <a:ea typeface="Times New Roman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ar-SA" dirty="0" smtClean="0">
                <a:latin typeface="Times New Roman"/>
                <a:ea typeface="Times New Roman"/>
                <a:cs typeface="Arial"/>
              </a:rPr>
              <a:t>1- </a:t>
            </a:r>
            <a:r>
              <a:rPr lang="ar-SA" dirty="0">
                <a:solidFill>
                  <a:srgbClr val="00B0F0"/>
                </a:solidFill>
                <a:latin typeface="Times New Roman"/>
                <a:ea typeface="Times New Roman"/>
                <a:cs typeface="Arial"/>
              </a:rPr>
              <a:t>العددان : 11- 12 </a:t>
            </a:r>
            <a:r>
              <a:rPr lang="ar-SA" b="1" dirty="0">
                <a:solidFill>
                  <a:srgbClr val="00B0F0"/>
                </a:solidFill>
                <a:latin typeface="Times New Roman"/>
                <a:ea typeface="Times New Roman"/>
                <a:cs typeface="Arial"/>
              </a:rPr>
              <a:t>حكمهما</a:t>
            </a:r>
            <a:r>
              <a:rPr lang="ar-SA" dirty="0">
                <a:solidFill>
                  <a:srgbClr val="00B0F0"/>
                </a:solidFill>
                <a:latin typeface="Times New Roman"/>
                <a:ea typeface="Times New Roman"/>
                <a:cs typeface="Arial"/>
              </a:rPr>
              <a:t> : </a:t>
            </a:r>
            <a:r>
              <a:rPr lang="ar-SA" dirty="0">
                <a:latin typeface="Times New Roman"/>
                <a:ea typeface="Times New Roman"/>
                <a:cs typeface="Arial"/>
              </a:rPr>
              <a:t>يطابقان المعدود بهما في التذكير ، والتأنيث ؛ تقول : نجح أحدَ عَشَرَ طالباً وإحدى عَشْرةَ طالبةً ، سافر اثنا عشَرَ رجلاً واثنتا عَشْرَةَ امرأةً . وقد أشار الناظم إلى ( أحدَ عشرَ ) في البيتين الأول ، والثاني - وسيأتي بيان ( اثني عشر ) في الأبيات التالية لِهذه الأبيات - وأشار أيضاً إلى أنَّ بني تميم يكسرون حرف الشّين في التأنيث ؛ فيقولون ( عَشِرَة ) والأفصح التسكين وهو لغة الحجاز، وبعضهم يفتحها .</a:t>
            </a:r>
            <a:endParaRPr lang="en-US" sz="2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ar-SA" dirty="0">
                <a:ea typeface="Times New Roman"/>
                <a:cs typeface="Arial"/>
              </a:rPr>
              <a:t>2- </a:t>
            </a:r>
            <a:r>
              <a:rPr lang="ar-SA" dirty="0">
                <a:solidFill>
                  <a:srgbClr val="00B0F0"/>
                </a:solidFill>
                <a:ea typeface="Times New Roman"/>
                <a:cs typeface="Arial"/>
              </a:rPr>
              <a:t>الأعداد من 13 إلى 19 </a:t>
            </a:r>
            <a:r>
              <a:rPr lang="ar-SA" b="1" dirty="0">
                <a:solidFill>
                  <a:srgbClr val="00B0F0"/>
                </a:solidFill>
                <a:ea typeface="Times New Roman"/>
                <a:cs typeface="Arial"/>
              </a:rPr>
              <a:t>حكمها </a:t>
            </a:r>
            <a:r>
              <a:rPr lang="ar-SA" dirty="0">
                <a:ea typeface="Times New Roman"/>
                <a:cs typeface="Arial"/>
              </a:rPr>
              <a:t>: يخالف جزؤها الأول ،وهو مِنْ (3- 9) المعدود ، أما جزؤها الثاني ( 10 ) فَيُطابق المعدود ؛ تقول : نجح ثلاثةَ عَشَر طالباً وثلاث عَشْرة طالبةً ، سافر خمسة عشر رجلاً وخمس عشْرةَ امرأةً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270399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88640"/>
            <a:ext cx="87849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3600" dirty="0" smtClean="0">
                <a:effectLst/>
                <a:ea typeface="Times New Roman"/>
                <a:cs typeface="Arial"/>
              </a:rPr>
              <a:t>وهذا هو ما أشار إليه في البيتين الأخيرين ؛ فقوله : "</a:t>
            </a:r>
            <a:r>
              <a:rPr lang="ar-SA" sz="3600" b="1" dirty="0" smtClean="0">
                <a:solidFill>
                  <a:srgbClr val="FF0000"/>
                </a:solidFill>
                <a:effectLst/>
                <a:ea typeface="Times New Roman"/>
                <a:cs typeface="Arial"/>
              </a:rPr>
              <a:t>ومع غير أحد وإحدى ما معهما فعلت فافعل قَصْدا</a:t>
            </a:r>
            <a:r>
              <a:rPr lang="ar-SA" sz="3600" b="1" dirty="0" smtClean="0">
                <a:effectLst/>
                <a:ea typeface="Times New Roman"/>
                <a:cs typeface="Arial"/>
              </a:rPr>
              <a:t> "</a:t>
            </a:r>
            <a:r>
              <a:rPr lang="ar-SA" sz="3600" dirty="0" smtClean="0">
                <a:effectLst/>
                <a:ea typeface="Times New Roman"/>
                <a:cs typeface="Arial"/>
              </a:rPr>
              <a:t> (أي : افعلْ في العشرة ما فعلته مع (11و 12) من التذكير مع المذكر ، والتأنيث مع المؤنث ) </a:t>
            </a:r>
            <a:endParaRPr lang="ar-IQ" sz="3600" dirty="0" smtClean="0">
              <a:effectLst/>
              <a:ea typeface="Times New Roman"/>
              <a:cs typeface="Arial"/>
            </a:endParaRPr>
          </a:p>
          <a:p>
            <a:pPr algn="just"/>
            <a:endParaRPr lang="ar-IQ" sz="3600" dirty="0">
              <a:ea typeface="Times New Roman"/>
              <a:cs typeface="Arial"/>
            </a:endParaRPr>
          </a:p>
          <a:p>
            <a:pPr algn="just"/>
            <a:r>
              <a:rPr lang="ar-SA" sz="3600" dirty="0" smtClean="0">
                <a:effectLst/>
                <a:ea typeface="Times New Roman"/>
                <a:cs typeface="Arial"/>
              </a:rPr>
              <a:t>وفي البيت الأخير ذكر أنّ لثلاثة وتسعة وما بينهما من الأعداد " إن رُكَّبا ما قُدَّما " ( أي : لها الحكم الذي تقدّم ذكره في الإفراد ، وهو مخالفة المعدود في التذكير ، والتأنيث ) .</a:t>
            </a:r>
            <a:endParaRPr lang="ar-IQ" sz="3600" dirty="0" smtClean="0">
              <a:effectLst/>
              <a:ea typeface="Times New Roman"/>
              <a:cs typeface="Arial"/>
            </a:endParaRPr>
          </a:p>
          <a:p>
            <a:endParaRPr lang="ar-IQ" dirty="0">
              <a:cs typeface="Arial"/>
            </a:endParaRPr>
          </a:p>
          <a:p>
            <a:endParaRPr lang="ar-IQ" dirty="0" smtClean="0">
              <a:cs typeface="Arial"/>
            </a:endParaRPr>
          </a:p>
          <a:p>
            <a:endParaRPr lang="ar-IQ" dirty="0" smtClean="0">
              <a:cs typeface="Arial"/>
            </a:endParaRPr>
          </a:p>
          <a:p>
            <a:endParaRPr lang="ar-IQ" dirty="0"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57284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88640"/>
            <a:ext cx="878497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sz="6000" dirty="0" smtClean="0">
              <a:effectLst/>
              <a:ea typeface="Calibri"/>
              <a:cs typeface="Old Antic Outline Shaded" pitchFamily="2" charset="-78"/>
            </a:endParaRPr>
          </a:p>
          <a:p>
            <a:endParaRPr lang="ar-IQ" sz="6000" dirty="0">
              <a:ea typeface="Calibri"/>
              <a:cs typeface="Old Antic Outline Shaded" pitchFamily="2" charset="-78"/>
            </a:endParaRPr>
          </a:p>
          <a:p>
            <a:endParaRPr lang="ar-IQ" sz="6000" dirty="0" smtClean="0">
              <a:effectLst/>
              <a:ea typeface="Calibri"/>
              <a:cs typeface="Old Antic Outline Shaded" pitchFamily="2" charset="-78"/>
            </a:endParaRPr>
          </a:p>
          <a:p>
            <a:r>
              <a:rPr lang="ar-IQ" sz="6000" dirty="0">
                <a:ea typeface="Calibri"/>
                <a:cs typeface="Old Antic Outline Shaded" pitchFamily="2" charset="-78"/>
              </a:rPr>
              <a:t> </a:t>
            </a:r>
            <a:r>
              <a:rPr lang="ar-IQ" sz="6000" dirty="0" smtClean="0">
                <a:ea typeface="Calibri"/>
                <a:cs typeface="Old Antic Outline Shaded" pitchFamily="2" charset="-78"/>
              </a:rPr>
              <a:t>     </a:t>
            </a:r>
            <a:r>
              <a:rPr lang="ar-SA" sz="6000" dirty="0" smtClean="0">
                <a:solidFill>
                  <a:srgbClr val="00B05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ea typeface="Calibri"/>
                <a:cs typeface="Old Antic Outline Shaded" pitchFamily="2" charset="-78"/>
              </a:rPr>
              <a:t>والحمد لله رب العالمين</a:t>
            </a:r>
            <a:endParaRPr lang="ar-IQ" sz="6000" dirty="0" smtClean="0">
              <a:solidFill>
                <a:srgbClr val="00B05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ea typeface="Calibri"/>
              <a:cs typeface="Old Antic Outline Shaded" pitchFamily="2" charset="-78"/>
            </a:endParaRPr>
          </a:p>
          <a:p>
            <a:endParaRPr lang="ar-IQ" dirty="0">
              <a:solidFill>
                <a:srgbClr val="00B05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cs typeface="Arial"/>
            </a:endParaRPr>
          </a:p>
          <a:p>
            <a:endParaRPr lang="ar-IQ" dirty="0" smtClean="0">
              <a:cs typeface="Arial"/>
            </a:endParaRPr>
          </a:p>
          <a:p>
            <a:endParaRPr lang="ar-IQ" dirty="0">
              <a:cs typeface="Arial"/>
            </a:endParaRPr>
          </a:p>
          <a:p>
            <a:endParaRPr lang="ar-IQ" dirty="0" smtClean="0">
              <a:cs typeface="Arial"/>
            </a:endParaRPr>
          </a:p>
          <a:p>
            <a:endParaRPr lang="ar-IQ" dirty="0">
              <a:cs typeface="Arial"/>
            </a:endParaRPr>
          </a:p>
          <a:p>
            <a:endParaRPr lang="ar-IQ" dirty="0" smtClean="0"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79567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596</TotalTime>
  <Words>437</Words>
  <Application>Microsoft Office PowerPoint</Application>
  <PresentationFormat>عرض على الشاشة (3:4)‏</PresentationFormat>
  <Paragraphs>50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رحلة</vt:lpstr>
      <vt:lpstr>وزارة التعليم العلي والبحث العالي جامعة البصرة – كلية الآداب قسم اللغة العربية  المرحلة الرابعة</vt:lpstr>
      <vt:lpstr>حكم الأعداد من ثلاثة إلى عشرة باعتبار التذكير ، والتأنيث وحكم تمييزها  ثَـلاَثَةٌ بِالتَّـاءِ قُـلْ لِلْعَشَرَهْ             فى عَـدَّ مَـا آحَادُهُ  مُذَكَّرَهْ فى الضَّـدَّ جَرَّدْ وَالْمُمَيَّزَ اجْرُرِ          جَمْعـاً بِلَفْـظِ قِلَّةٍ فى الأَكْثَرِ</vt:lpstr>
      <vt:lpstr>عرض تقديمي في PowerPoint</vt:lpstr>
      <vt:lpstr> سؤال :ما الذي يُفهَم من قوله : " ما آحادُه مذكَّره : ؟ </vt:lpstr>
      <vt:lpstr>  حكم العددان مائة  ، وألف باعتبار التذكير ، والتأنيث وحكم تمييزها  وَمِـائَةً وَالأَلْفَ لِلْفَـرْدِ أَضِفْ          وَمِـائَةٌ بِالْجَمْعِ نَزْراً قَدْ رُدِفْ </vt:lpstr>
      <vt:lpstr>عرض تقديمي في PowerPoint</vt:lpstr>
      <vt:lpstr>العدد المركَّب قسمان ، هما :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وزارة التعليم العلي والبحث العالي جامعة البصرة – كلية الآداب قسم اللغة العربية  المرحلة الرابعة</dc:title>
  <dc:creator>MOON</dc:creator>
  <cp:lastModifiedBy>MOON</cp:lastModifiedBy>
  <cp:revision>9</cp:revision>
  <dcterms:created xsi:type="dcterms:W3CDTF">2020-05-02T21:17:33Z</dcterms:created>
  <dcterms:modified xsi:type="dcterms:W3CDTF">2020-05-03T07:13:33Z</dcterms:modified>
</cp:coreProperties>
</file>